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440"/>
  </p:normalViewPr>
  <p:slideViewPr>
    <p:cSldViewPr snapToGrid="0" snapToObjects="1">
      <p:cViewPr>
        <p:scale>
          <a:sx n="81" d="100"/>
          <a:sy n="81" d="100"/>
        </p:scale>
        <p:origin x="1208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B436DF-1E0B-F44E-95B6-E71CADEDA2D0}" type="doc">
      <dgm:prSet loTypeId="urn:microsoft.com/office/officeart/2005/8/layout/arrow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1B0187-CEED-1A45-87D4-4E506705B1A7}">
      <dgm:prSet phldrT="[Text]"/>
      <dgm:spPr/>
      <dgm:t>
        <a:bodyPr/>
        <a:lstStyle/>
        <a:p>
          <a:r>
            <a:rPr lang="en-US" altLang="zh-CN" dirty="0" smtClean="0"/>
            <a:t>BEFORE</a:t>
          </a:r>
          <a:endParaRPr lang="en-US" dirty="0"/>
        </a:p>
      </dgm:t>
    </dgm:pt>
    <dgm:pt modelId="{98AEE958-00EC-FF47-8A5B-B9D7FBEB3A70}" type="parTrans" cxnId="{B5A5CD1F-088D-3D4D-9817-EB77711C6D7E}">
      <dgm:prSet/>
      <dgm:spPr/>
      <dgm:t>
        <a:bodyPr/>
        <a:lstStyle/>
        <a:p>
          <a:endParaRPr lang="en-US"/>
        </a:p>
      </dgm:t>
    </dgm:pt>
    <dgm:pt modelId="{FA6CCDA0-CAF1-4548-8562-3FBFA253717F}" type="sibTrans" cxnId="{B5A5CD1F-088D-3D4D-9817-EB77711C6D7E}">
      <dgm:prSet/>
      <dgm:spPr/>
      <dgm:t>
        <a:bodyPr/>
        <a:lstStyle/>
        <a:p>
          <a:endParaRPr lang="en-US"/>
        </a:p>
      </dgm:t>
    </dgm:pt>
    <dgm:pt modelId="{99ABD73E-357D-904B-ADBC-192B21347A5B}">
      <dgm:prSet phldrT="[Text]"/>
      <dgm:spPr/>
      <dgm:t>
        <a:bodyPr/>
        <a:lstStyle/>
        <a:p>
          <a:r>
            <a:rPr lang="en-US" altLang="zh-CN" dirty="0" smtClean="0"/>
            <a:t>AFTER</a:t>
          </a:r>
          <a:endParaRPr lang="en-US" dirty="0"/>
        </a:p>
      </dgm:t>
    </dgm:pt>
    <dgm:pt modelId="{8B5F5CAB-4B53-7245-933D-3918E4D01F17}" type="parTrans" cxnId="{D784D134-A0F5-634A-B3E4-B9FC6259F793}">
      <dgm:prSet/>
      <dgm:spPr/>
      <dgm:t>
        <a:bodyPr/>
        <a:lstStyle/>
        <a:p>
          <a:endParaRPr lang="en-US"/>
        </a:p>
      </dgm:t>
    </dgm:pt>
    <dgm:pt modelId="{31DE71D8-C9CB-9643-A806-04BBBBAFB089}" type="sibTrans" cxnId="{D784D134-A0F5-634A-B3E4-B9FC6259F793}">
      <dgm:prSet/>
      <dgm:spPr/>
      <dgm:t>
        <a:bodyPr/>
        <a:lstStyle/>
        <a:p>
          <a:endParaRPr lang="en-US"/>
        </a:p>
      </dgm:t>
    </dgm:pt>
    <dgm:pt modelId="{D5D861A0-F5E2-E94D-BE46-28F3406DBB5A}" type="pres">
      <dgm:prSet presAssocID="{12B436DF-1E0B-F44E-95B6-E71CADEDA2D0}" presName="compositeShape" presStyleCnt="0">
        <dgm:presLayoutVars>
          <dgm:chMax val="2"/>
          <dgm:dir/>
          <dgm:resizeHandles val="exact"/>
        </dgm:presLayoutVars>
      </dgm:prSet>
      <dgm:spPr/>
    </dgm:pt>
    <dgm:pt modelId="{0FA6FBCD-6D37-AB42-ACE3-6A18F78D5174}" type="pres">
      <dgm:prSet presAssocID="{12B436DF-1E0B-F44E-95B6-E71CADEDA2D0}" presName="ribbon" presStyleLbl="node1" presStyleIdx="0" presStyleCnt="1" custScaleX="166959" custLinFactNeighborX="-11246" custLinFactNeighborY="388"/>
      <dgm:spPr/>
    </dgm:pt>
    <dgm:pt modelId="{122D0E05-D9A9-B14F-98C2-0513545FE6A3}" type="pres">
      <dgm:prSet presAssocID="{12B436DF-1E0B-F44E-95B6-E71CADEDA2D0}" presName="leftArrowText" presStyleLbl="node1" presStyleIdx="0" presStyleCnt="1" custScaleY="96922" custLinFactNeighborX="-74918" custLinFactNeighborY="5363">
        <dgm:presLayoutVars>
          <dgm:chMax val="0"/>
          <dgm:bulletEnabled val="1"/>
        </dgm:presLayoutVars>
      </dgm:prSet>
      <dgm:spPr/>
    </dgm:pt>
    <dgm:pt modelId="{68AE1E20-1A87-3B42-8505-99B81BDD91A4}" type="pres">
      <dgm:prSet presAssocID="{12B436DF-1E0B-F44E-95B6-E71CADEDA2D0}" presName="rightArrowText" presStyleLbl="node1" presStyleIdx="0" presStyleCnt="1" custLinFactNeighborX="12403" custLinFactNeighborY="4346">
        <dgm:presLayoutVars>
          <dgm:chMax val="0"/>
          <dgm:bulletEnabled val="1"/>
        </dgm:presLayoutVars>
      </dgm:prSet>
      <dgm:spPr/>
    </dgm:pt>
  </dgm:ptLst>
  <dgm:cxnLst>
    <dgm:cxn modelId="{212D4FCD-B09A-534B-AF8A-0AFC287DED6B}" type="presOf" srcId="{D61B0187-CEED-1A45-87D4-4E506705B1A7}" destId="{122D0E05-D9A9-B14F-98C2-0513545FE6A3}" srcOrd="0" destOrd="0" presId="urn:microsoft.com/office/officeart/2005/8/layout/arrow6"/>
    <dgm:cxn modelId="{D784D134-A0F5-634A-B3E4-B9FC6259F793}" srcId="{12B436DF-1E0B-F44E-95B6-E71CADEDA2D0}" destId="{99ABD73E-357D-904B-ADBC-192B21347A5B}" srcOrd="1" destOrd="0" parTransId="{8B5F5CAB-4B53-7245-933D-3918E4D01F17}" sibTransId="{31DE71D8-C9CB-9643-A806-04BBBBAFB089}"/>
    <dgm:cxn modelId="{0EBCE0F2-E3CB-1A41-8238-3F585C04A5DB}" type="presOf" srcId="{12B436DF-1E0B-F44E-95B6-E71CADEDA2D0}" destId="{D5D861A0-F5E2-E94D-BE46-28F3406DBB5A}" srcOrd="0" destOrd="0" presId="urn:microsoft.com/office/officeart/2005/8/layout/arrow6"/>
    <dgm:cxn modelId="{A9475477-F8FF-D94D-BFAD-5CD99D51FF67}" type="presOf" srcId="{99ABD73E-357D-904B-ADBC-192B21347A5B}" destId="{68AE1E20-1A87-3B42-8505-99B81BDD91A4}" srcOrd="0" destOrd="0" presId="urn:microsoft.com/office/officeart/2005/8/layout/arrow6"/>
    <dgm:cxn modelId="{B5A5CD1F-088D-3D4D-9817-EB77711C6D7E}" srcId="{12B436DF-1E0B-F44E-95B6-E71CADEDA2D0}" destId="{D61B0187-CEED-1A45-87D4-4E506705B1A7}" srcOrd="0" destOrd="0" parTransId="{98AEE958-00EC-FF47-8A5B-B9D7FBEB3A70}" sibTransId="{FA6CCDA0-CAF1-4548-8562-3FBFA253717F}"/>
    <dgm:cxn modelId="{9BC0BB5B-6107-FA45-949B-A30E04228710}" type="presParOf" srcId="{D5D861A0-F5E2-E94D-BE46-28F3406DBB5A}" destId="{0FA6FBCD-6D37-AB42-ACE3-6A18F78D5174}" srcOrd="0" destOrd="0" presId="urn:microsoft.com/office/officeart/2005/8/layout/arrow6"/>
    <dgm:cxn modelId="{1D2381CA-EB3C-FB40-B33D-5982070C9B74}" type="presParOf" srcId="{D5D861A0-F5E2-E94D-BE46-28F3406DBB5A}" destId="{122D0E05-D9A9-B14F-98C2-0513545FE6A3}" srcOrd="1" destOrd="0" presId="urn:microsoft.com/office/officeart/2005/8/layout/arrow6"/>
    <dgm:cxn modelId="{F5E68A49-E603-5B46-AD7A-3A501889F058}" type="presParOf" srcId="{D5D861A0-F5E2-E94D-BE46-28F3406DBB5A}" destId="{68AE1E20-1A87-3B42-8505-99B81BDD91A4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A6FBCD-6D37-AB42-ACE3-6A18F78D5174}">
      <dsp:nvSpPr>
        <dsp:cNvPr id="0" name=""/>
        <dsp:cNvSpPr/>
      </dsp:nvSpPr>
      <dsp:spPr>
        <a:xfrm>
          <a:off x="486780" y="0"/>
          <a:ext cx="3551359" cy="850834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2D0E05-D9A9-B14F-98C2-0513545FE6A3}">
      <dsp:nvSpPr>
        <dsp:cNvPr id="0" name=""/>
        <dsp:cNvSpPr/>
      </dsp:nvSpPr>
      <dsp:spPr>
        <a:xfrm>
          <a:off x="1167502" y="177670"/>
          <a:ext cx="701938" cy="404076"/>
        </a:xfrm>
        <a:prstGeom prst="rect">
          <a:avLst/>
        </a:prstGeom>
        <a:noFill/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42672" rIns="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BEFORE</a:t>
          </a:r>
          <a:endParaRPr lang="en-US" sz="1200" kern="1200" dirty="0"/>
        </a:p>
      </dsp:txBody>
      <dsp:txXfrm>
        <a:off x="1167502" y="177670"/>
        <a:ext cx="701938" cy="404076"/>
      </dsp:txXfrm>
    </dsp:sp>
    <dsp:sp modelId="{68AE1E20-1A87-3B42-8505-99B81BDD91A4}">
      <dsp:nvSpPr>
        <dsp:cNvPr id="0" name=""/>
        <dsp:cNvSpPr/>
      </dsp:nvSpPr>
      <dsp:spPr>
        <a:xfrm>
          <a:off x="2604563" y="303148"/>
          <a:ext cx="829563" cy="416908"/>
        </a:xfrm>
        <a:prstGeom prst="rect">
          <a:avLst/>
        </a:prstGeom>
        <a:noFill/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42672" rIns="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smtClean="0"/>
            <a:t>AFTER</a:t>
          </a:r>
          <a:endParaRPr lang="en-US" sz="1200" kern="1200" dirty="0"/>
        </a:p>
      </dsp:txBody>
      <dsp:txXfrm>
        <a:off x="2604563" y="303148"/>
        <a:ext cx="829563" cy="4169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DEEAE-AA82-4445-B8F6-6E3E96D48A8C}" type="datetimeFigureOut">
              <a:rPr lang="en-US" smtClean="0"/>
              <a:t>5/1/17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E8655C-0B2E-A545-84D7-28E2E02D2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9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wanna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webpage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anytime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through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8655C-0B2E-A545-84D7-28E2E02D28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05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TopoJSON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eliminates redundancy, allowing related geometries to be stored efficiently in the same file. 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Ex.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geometries in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TopoJSON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files are stitched together from shared line segments called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8655C-0B2E-A545-84D7-28E2E02D28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31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dictionary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was</a:t>
            </a:r>
            <a:r>
              <a:rPr lang="zh-CN" altLang="en-US" dirty="0" smtClean="0"/>
              <a:t> </a:t>
            </a:r>
            <a:r>
              <a:rPr lang="en-US" altLang="zh-CN" dirty="0" smtClean="0"/>
              <a:t>created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map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id</a:t>
            </a:r>
            <a:r>
              <a:rPr lang="zh-CN" altLang="en-US" dirty="0" smtClean="0"/>
              <a:t> </a:t>
            </a:r>
            <a:r>
              <a:rPr lang="en-US" altLang="zh-CN" dirty="0" smtClean="0"/>
              <a:t>(shared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geojson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tsv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text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file</a:t>
            </a:r>
            <a:r>
              <a:rPr lang="en-US" altLang="zh-CN" dirty="0" smtClean="0"/>
              <a:t>)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number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jobs.</a:t>
            </a:r>
            <a:endParaRPr lang="zh-CN" altLang="en-US" dirty="0" smtClean="0"/>
          </a:p>
          <a:p>
            <a:r>
              <a:rPr lang="en-US" altLang="zh-CN" dirty="0" smtClean="0"/>
              <a:t>Tooltip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offset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position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mouse.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8655C-0B2E-A545-84D7-28E2E02D28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74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Layer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filter,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table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hidden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beginning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will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show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once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click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points.</a:t>
            </a:r>
            <a:endParaRPr lang="zh-CN" altLang="en-US" baseline="0" dirty="0" smtClean="0"/>
          </a:p>
          <a:p>
            <a:r>
              <a:rPr lang="en-US" altLang="zh-CN" baseline="0" dirty="0" smtClean="0"/>
              <a:t>Change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google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style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mr-IN" altLang="zh-CN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8655C-0B2E-A545-84D7-28E2E02D28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19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Retrieve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directly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8655C-0B2E-A545-84D7-28E2E02D28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65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yiran383@tamu.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d1vnwxppbc7i9c.cloudfront.net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hyperlink" Target="http://d1vnwxppbc7i9c.cloudfront.net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hyperlink" Target="http://d1vnwxppbc7i9c.cloudfront.net/" TargetMode="External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image" Target="../media/image12.png"/><Relationship Id="rId10" Type="http://schemas.openxmlformats.org/officeDocument/2006/relationships/hyperlink" Target="http://d1vnwxppbc7i9c.cloudfront.net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WebGIS</a:t>
            </a:r>
            <a:r>
              <a:rPr lang="en-US" sz="4800" dirty="0" smtClean="0"/>
              <a:t> Final Project: </a:t>
            </a:r>
            <a:r>
              <a:rPr lang="en-US" sz="4800" dirty="0" err="1" smtClean="0"/>
              <a:t>GeoJobs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Yiran</a:t>
            </a:r>
            <a:r>
              <a:rPr lang="en-US" dirty="0" smtClean="0"/>
              <a:t> Li</a:t>
            </a:r>
          </a:p>
          <a:p>
            <a:r>
              <a:rPr lang="en-US" dirty="0" smtClean="0">
                <a:hlinkClick r:id="rId2"/>
              </a:rPr>
              <a:t>yiran383@tamu.edu</a:t>
            </a:r>
            <a:endParaRPr lang="en-US" dirty="0" smtClean="0"/>
          </a:p>
          <a:p>
            <a:r>
              <a:rPr lang="en-US" dirty="0" smtClean="0"/>
              <a:t>Customer: Dr. Goldberg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590" y="253654"/>
            <a:ext cx="9692640" cy="976056"/>
          </a:xfrm>
        </p:spPr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590" y="1484530"/>
            <a:ext cx="9816844" cy="4351337"/>
          </a:xfrm>
        </p:spPr>
        <p:txBody>
          <a:bodyPr/>
          <a:lstStyle/>
          <a:p>
            <a:r>
              <a:rPr lang="en-US" dirty="0" smtClean="0"/>
              <a:t>Explore the potential of bringing d3.js and Google Map API together</a:t>
            </a:r>
          </a:p>
          <a:p>
            <a:r>
              <a:rPr lang="en-US" dirty="0" smtClean="0"/>
              <a:t>Create beautiful and powerful interactive web map to visualize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dirty="0" smtClean="0"/>
              <a:t>Dr. Goldberg’s </a:t>
            </a:r>
            <a:r>
              <a:rPr lang="en-US" dirty="0" err="1" smtClean="0"/>
              <a:t>G</a:t>
            </a:r>
            <a:r>
              <a:rPr lang="en-US" altLang="zh-CN" dirty="0" err="1" smtClean="0"/>
              <a:t>eo</a:t>
            </a:r>
            <a:r>
              <a:rPr lang="en-US" dirty="0" err="1" smtClean="0"/>
              <a:t>job</a:t>
            </a:r>
            <a:r>
              <a:rPr lang="en-US" dirty="0" smtClean="0"/>
              <a:t> database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807" y="3292423"/>
            <a:ext cx="2302228" cy="14447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02" y="4805893"/>
            <a:ext cx="2359105" cy="1618005"/>
          </a:xfrm>
          <a:prstGeom prst="rect">
            <a:avLst/>
          </a:prstGeom>
        </p:spPr>
      </p:pic>
      <p:sp>
        <p:nvSpPr>
          <p:cNvPr id="6" name="Cross 5"/>
          <p:cNvSpPr/>
          <p:nvPr/>
        </p:nvSpPr>
        <p:spPr>
          <a:xfrm>
            <a:off x="4257411" y="4220946"/>
            <a:ext cx="1007316" cy="988364"/>
          </a:xfrm>
          <a:prstGeom prst="plus">
            <a:avLst>
              <a:gd name="adj" fmla="val 391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1091" y="3660199"/>
            <a:ext cx="4697343" cy="240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9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080" y="255401"/>
            <a:ext cx="9692640" cy="1084243"/>
          </a:xfrm>
        </p:spPr>
        <p:txBody>
          <a:bodyPr/>
          <a:lstStyle/>
          <a:p>
            <a:r>
              <a:rPr lang="en-US" dirty="0" smtClean="0"/>
              <a:t>Deliverable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080" y="1545021"/>
            <a:ext cx="8893510" cy="4445930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altLang="zh-CN" dirty="0" smtClean="0"/>
              <a:t>user</a:t>
            </a:r>
            <a:r>
              <a:rPr lang="en-US" altLang="zh-CN" dirty="0"/>
              <a:t>-</a:t>
            </a:r>
            <a:r>
              <a:rPr lang="en-US" altLang="zh-CN" dirty="0" smtClean="0"/>
              <a:t>friendly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interactive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</a:t>
            </a:r>
            <a:r>
              <a:rPr lang="zh-CN" altLang="en-US" dirty="0" smtClean="0"/>
              <a:t> </a:t>
            </a:r>
            <a:r>
              <a:rPr lang="en-US" altLang="zh-CN" dirty="0" smtClean="0"/>
              <a:t>map</a:t>
            </a:r>
            <a:r>
              <a:rPr lang="zh-CN" altLang="en-US" dirty="0" smtClean="0"/>
              <a:t> </a:t>
            </a:r>
            <a:r>
              <a:rPr lang="en-US" altLang="zh-CN" dirty="0" smtClean="0"/>
              <a:t>hosted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Amazon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</a:t>
            </a:r>
            <a:r>
              <a:rPr lang="zh-CN" altLang="en-US" dirty="0" smtClean="0"/>
              <a:t> </a:t>
            </a:r>
            <a:r>
              <a:rPr lang="en-US" altLang="zh-CN" dirty="0" smtClean="0"/>
              <a:t>Sever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anyone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anytime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anywhere:</a:t>
            </a:r>
            <a:r>
              <a:rPr lang="zh-CN" altLang="en-US" dirty="0" smtClean="0"/>
              <a:t> </a:t>
            </a:r>
            <a:r>
              <a:rPr lang="en-US" altLang="zh-CN" dirty="0">
                <a:hlinkClick r:id="rId3"/>
              </a:rPr>
              <a:t>http://d1vnwxppbc7i9c.cloudfront.net/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066" y="2514392"/>
            <a:ext cx="6581537" cy="393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4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13" y="297337"/>
            <a:ext cx="9692640" cy="102828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Solutions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313" y="1579702"/>
            <a:ext cx="8595360" cy="5120642"/>
          </a:xfrm>
        </p:spPr>
        <p:txBody>
          <a:bodyPr/>
          <a:lstStyle/>
          <a:p>
            <a:r>
              <a:rPr lang="en-US" altLang="zh-CN" dirty="0" smtClean="0">
                <a:solidFill>
                  <a:srgbClr val="C00000"/>
                </a:solidFill>
              </a:rPr>
              <a:t>Align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D3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SVG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with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the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Google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m</a:t>
            </a:r>
            <a:r>
              <a:rPr lang="en-US" altLang="zh-CN" dirty="0" smtClean="0">
                <a:solidFill>
                  <a:srgbClr val="C00000"/>
                </a:solidFill>
              </a:rPr>
              <a:t>ap</a:t>
            </a:r>
            <a:endParaRPr lang="zh-CN" altLang="en-US" dirty="0">
              <a:solidFill>
                <a:srgbClr val="C00000"/>
              </a:solidFill>
            </a:endParaRPr>
          </a:p>
          <a:p>
            <a:pPr>
              <a:buFont typeface="Wingdings" charset="2"/>
              <a:buChar char="ü"/>
            </a:pPr>
            <a:r>
              <a:rPr lang="zh-CN" altLang="en-US" dirty="0" smtClean="0"/>
              <a:t> </a:t>
            </a:r>
            <a:r>
              <a:rPr lang="en-US" altLang="zh-CN" dirty="0" smtClean="0"/>
              <a:t>Google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map: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OverlayView</a:t>
            </a:r>
            <a:r>
              <a:rPr lang="zh-CN" altLang="en-US" dirty="0" smtClean="0"/>
              <a:t> </a:t>
            </a:r>
            <a:r>
              <a:rPr lang="zh-CN" altLang="en-US" dirty="0" smtClean="0">
                <a:sym typeface="Wingdings"/>
              </a:rPr>
              <a:t> </a:t>
            </a:r>
            <a:r>
              <a:rPr lang="en-US" altLang="zh-CN" dirty="0" err="1" smtClean="0">
                <a:sym typeface="Wingdings"/>
              </a:rPr>
              <a:t>OverlayMouseTarget</a:t>
            </a:r>
            <a:endParaRPr lang="zh-CN" altLang="en-US" dirty="0" smtClean="0">
              <a:sym typeface="Wingdings"/>
            </a:endParaRPr>
          </a:p>
          <a:p>
            <a:pPr>
              <a:buFont typeface="Wingdings" charset="2"/>
              <a:buChar char="ü"/>
            </a:pP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D3.js: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bind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data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driven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SVGs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to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err="1" smtClean="0">
                <a:sym typeface="Wingdings"/>
              </a:rPr>
              <a:t>OverlayMouseTarget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pane</a:t>
            </a:r>
            <a:r>
              <a:rPr lang="zh-CN" altLang="en-US" dirty="0" smtClean="0">
                <a:sym typeface="Wingdings"/>
              </a:rPr>
              <a:t> </a:t>
            </a:r>
            <a:endParaRPr lang="zh-CN" altLang="en-US" dirty="0">
              <a:sym typeface="Wingdings"/>
            </a:endParaRPr>
          </a:p>
          <a:p>
            <a:pPr>
              <a:buFont typeface="Wingdings" charset="2"/>
              <a:buChar char="ü"/>
            </a:pP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Retrieve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the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projection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from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Google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map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>
                <a:sym typeface="Wingdings"/>
              </a:rPr>
              <a:t>(</a:t>
            </a:r>
            <a:r>
              <a:rPr lang="en-US" altLang="zh-CN" dirty="0" err="1">
                <a:sym typeface="Wingdings"/>
              </a:rPr>
              <a:t>fromLatLngToDivPixel</a:t>
            </a:r>
            <a:r>
              <a:rPr lang="en-US" altLang="zh-CN" dirty="0">
                <a:sym typeface="Wingdings"/>
              </a:rPr>
              <a:t>)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and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set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it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to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D3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layer</a:t>
            </a:r>
            <a:endParaRPr lang="zh-CN" altLang="en-US" dirty="0">
              <a:sym typeface="Wingdings"/>
            </a:endParaRPr>
          </a:p>
          <a:p>
            <a:r>
              <a:rPr lang="en-US" altLang="zh-CN" dirty="0" smtClean="0">
                <a:solidFill>
                  <a:srgbClr val="C00000"/>
                </a:solidFill>
                <a:sym typeface="Wingdings"/>
              </a:rPr>
              <a:t>Work</a:t>
            </a:r>
            <a:r>
              <a:rPr lang="zh-CN" altLang="en-US" dirty="0" smtClean="0">
                <a:solidFill>
                  <a:srgbClr val="C00000"/>
                </a:solidFill>
                <a:sym typeface="Wingdings"/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  <a:sym typeface="Wingdings"/>
              </a:rPr>
              <a:t>with</a:t>
            </a:r>
            <a:r>
              <a:rPr lang="zh-CN" altLang="en-US" dirty="0" smtClean="0">
                <a:solidFill>
                  <a:srgbClr val="C00000"/>
                </a:solidFill>
                <a:sym typeface="Wingdings"/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  <a:sym typeface="Wingdings"/>
              </a:rPr>
              <a:t>JSON,</a:t>
            </a:r>
            <a:r>
              <a:rPr lang="zh-CN" altLang="en-US" dirty="0" smtClean="0">
                <a:solidFill>
                  <a:srgbClr val="C00000"/>
                </a:solidFill>
                <a:sym typeface="Wingdings"/>
              </a:rPr>
              <a:t> </a:t>
            </a:r>
            <a:r>
              <a:rPr lang="en-US" altLang="zh-CN" dirty="0" err="1" smtClean="0">
                <a:solidFill>
                  <a:srgbClr val="C00000"/>
                </a:solidFill>
                <a:sym typeface="Wingdings"/>
              </a:rPr>
              <a:t>GeoJSON</a:t>
            </a:r>
            <a:r>
              <a:rPr lang="zh-CN" altLang="en-US" dirty="0" smtClean="0">
                <a:solidFill>
                  <a:srgbClr val="C00000"/>
                </a:solidFill>
                <a:sym typeface="Wingdings"/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  <a:sym typeface="Wingdings"/>
              </a:rPr>
              <a:t>and</a:t>
            </a:r>
            <a:r>
              <a:rPr lang="zh-CN" altLang="en-US" dirty="0" smtClean="0">
                <a:solidFill>
                  <a:srgbClr val="C00000"/>
                </a:solidFill>
                <a:sym typeface="Wingdings"/>
              </a:rPr>
              <a:t> </a:t>
            </a:r>
            <a:r>
              <a:rPr lang="en-US" altLang="zh-CN" dirty="0" err="1" smtClean="0">
                <a:solidFill>
                  <a:srgbClr val="C00000"/>
                </a:solidFill>
                <a:sym typeface="Wingdings"/>
              </a:rPr>
              <a:t>TopoJSON</a:t>
            </a:r>
            <a:endParaRPr lang="zh-CN" altLang="en-US" dirty="0" smtClean="0">
              <a:solidFill>
                <a:srgbClr val="C00000"/>
              </a:solidFill>
              <a:sym typeface="Wingdings"/>
            </a:endParaRPr>
          </a:p>
          <a:p>
            <a:pPr>
              <a:buFont typeface="Wingdings" charset="2"/>
              <a:buChar char="ü"/>
            </a:pPr>
            <a:r>
              <a:rPr lang="zh-CN" altLang="en-US" dirty="0" smtClean="0"/>
              <a:t> </a:t>
            </a:r>
            <a:r>
              <a:rPr lang="en-US" altLang="zh-CN" dirty="0" smtClean="0"/>
              <a:t>Points:</a:t>
            </a:r>
            <a:r>
              <a:rPr lang="zh-CN" altLang="en-US" dirty="0" smtClean="0"/>
              <a:t> </a:t>
            </a:r>
            <a:r>
              <a:rPr lang="en-US" altLang="zh-CN" dirty="0" smtClean="0"/>
              <a:t>ordinary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JSON</a:t>
            </a:r>
            <a:r>
              <a:rPr lang="zh-CN" altLang="en-US" dirty="0" smtClean="0"/>
              <a:t> </a:t>
            </a:r>
          </a:p>
          <a:p>
            <a:pPr>
              <a:buFont typeface="Wingdings" charset="2"/>
              <a:buChar char="ü"/>
            </a:pPr>
            <a:r>
              <a:rPr lang="zh-CN" altLang="en-US" dirty="0"/>
              <a:t> </a:t>
            </a:r>
            <a:r>
              <a:rPr lang="en-US" altLang="zh-CN" dirty="0" smtClean="0"/>
              <a:t>States: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GeoJSON</a:t>
            </a:r>
            <a:endParaRPr lang="zh-CN" altLang="en-US" dirty="0" smtClean="0"/>
          </a:p>
          <a:p>
            <a:pPr>
              <a:buFont typeface="Wingdings" charset="2"/>
              <a:buChar char="ü"/>
            </a:pPr>
            <a:r>
              <a:rPr lang="zh-CN" altLang="en-US" dirty="0"/>
              <a:t> </a:t>
            </a:r>
            <a:r>
              <a:rPr lang="en-US" altLang="zh-CN" dirty="0" smtClean="0"/>
              <a:t>Counties: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TopoJSON</a:t>
            </a:r>
            <a:r>
              <a:rPr lang="zh-CN" altLang="en-US" dirty="0" smtClean="0"/>
              <a:t> </a:t>
            </a:r>
          </a:p>
          <a:p>
            <a:pPr lvl="1">
              <a:buFont typeface="Wingdings" charset="2"/>
              <a:buChar char="ü"/>
            </a:pPr>
            <a:r>
              <a:rPr lang="en-US" altLang="zh-CN" dirty="0" smtClean="0"/>
              <a:t>Advantages: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topology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(657KB</a:t>
            </a:r>
            <a:r>
              <a:rPr lang="zh-CN" altLang="en-US" dirty="0" smtClean="0"/>
              <a:t> </a:t>
            </a:r>
            <a:r>
              <a:rPr lang="en-US" altLang="zh-CN" dirty="0" smtClean="0"/>
              <a:t>vs.</a:t>
            </a:r>
            <a:r>
              <a:rPr lang="zh-CN" altLang="en-US" dirty="0" smtClean="0"/>
              <a:t> </a:t>
            </a:r>
            <a:r>
              <a:rPr lang="en-US" altLang="zh-CN" dirty="0" smtClean="0"/>
              <a:t>205.2MB)</a:t>
            </a:r>
            <a:endParaRPr lang="zh-CN" altLang="en-US" dirty="0" smtClean="0"/>
          </a:p>
          <a:p>
            <a:endParaRPr lang="zh-CN" altLang="en-US" dirty="0" smtClean="0"/>
          </a:p>
          <a:p>
            <a:endParaRPr lang="zh-CN" alt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634" y="3614027"/>
            <a:ext cx="4993230" cy="29324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8817" y="3755371"/>
            <a:ext cx="5573819" cy="29449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8954" y="3936045"/>
            <a:ext cx="5633544" cy="29767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8284" y="6177135"/>
            <a:ext cx="435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hlinkClick r:id="rId6"/>
              </a:rPr>
              <a:t>http://d1vnwxppbc7i9c.cloudfront.net/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41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13" y="297337"/>
            <a:ext cx="9692640" cy="102828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Solutions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313" y="1579702"/>
            <a:ext cx="8595360" cy="5120642"/>
          </a:xfrm>
        </p:spPr>
        <p:txBody>
          <a:bodyPr/>
          <a:lstStyle/>
          <a:p>
            <a:r>
              <a:rPr lang="en-US" altLang="zh-CN" dirty="0" err="1" smtClean="0">
                <a:solidFill>
                  <a:srgbClr val="C00000"/>
                </a:solidFill>
              </a:rPr>
              <a:t>Choropleth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and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legend</a:t>
            </a:r>
            <a:endParaRPr lang="zh-CN" altLang="en-US" dirty="0">
              <a:solidFill>
                <a:srgbClr val="C00000"/>
              </a:solidFill>
            </a:endParaRPr>
          </a:p>
          <a:p>
            <a:pPr>
              <a:buFont typeface="Wingdings" charset="2"/>
              <a:buChar char="ü"/>
            </a:pP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dictionary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was</a:t>
            </a:r>
            <a:r>
              <a:rPr lang="zh-CN" altLang="en-US" dirty="0" smtClean="0"/>
              <a:t> </a:t>
            </a:r>
            <a:r>
              <a:rPr lang="en-US" altLang="zh-CN" dirty="0" smtClean="0"/>
              <a:t>created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map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id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number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jobs</a:t>
            </a:r>
            <a:endParaRPr lang="zh-CN" altLang="en-US" dirty="0" smtClean="0">
              <a:sym typeface="Wingdings"/>
            </a:endParaRPr>
          </a:p>
          <a:p>
            <a:r>
              <a:rPr lang="en-US" altLang="zh-CN" dirty="0" smtClean="0">
                <a:solidFill>
                  <a:srgbClr val="C00000"/>
                </a:solidFill>
              </a:rPr>
              <a:t>Mouse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event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</a:p>
          <a:p>
            <a:pPr>
              <a:buFont typeface="Wingdings" charset="2"/>
              <a:buChar char="ü"/>
            </a:pPr>
            <a:r>
              <a:rPr lang="zh-CN" altLang="en-US" dirty="0" smtClean="0"/>
              <a:t> </a:t>
            </a:r>
            <a:r>
              <a:rPr lang="en-US" altLang="zh-CN" dirty="0" smtClean="0"/>
              <a:t>click,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mouseover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mosemove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moseout</a:t>
            </a:r>
            <a:endParaRPr lang="zh-CN" altLang="en-US" dirty="0" smtClean="0"/>
          </a:p>
          <a:p>
            <a:r>
              <a:rPr lang="en-US" altLang="zh-CN" dirty="0" smtClean="0">
                <a:solidFill>
                  <a:srgbClr val="C00000"/>
                </a:solidFill>
              </a:rPr>
              <a:t>DOM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element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select,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remove,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append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(bound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to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button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click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event)</a:t>
            </a:r>
            <a:endParaRPr lang="zh-CN" altLang="en-US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13" y="3989100"/>
            <a:ext cx="3690777" cy="219911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5588" y="3989100"/>
            <a:ext cx="1696180" cy="219911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437" y="6257628"/>
            <a:ext cx="435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linkClick r:id="rId5"/>
              </a:rPr>
              <a:t>http://d1vnwxppbc7i9c.cloudfront.net/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7545" y="3873386"/>
            <a:ext cx="3875995" cy="231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13" y="297337"/>
            <a:ext cx="9692640" cy="102828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Solutions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313" y="1579702"/>
            <a:ext cx="10433620" cy="4351337"/>
          </a:xfrm>
        </p:spPr>
        <p:txBody>
          <a:bodyPr/>
          <a:lstStyle/>
          <a:p>
            <a:r>
              <a:rPr lang="en-US" altLang="zh-CN" dirty="0">
                <a:solidFill>
                  <a:srgbClr val="C00000"/>
                </a:solidFill>
              </a:rPr>
              <a:t>UI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design</a:t>
            </a:r>
            <a:endParaRPr lang="zh-CN" altLang="en-US" dirty="0">
              <a:solidFill>
                <a:srgbClr val="C00000"/>
              </a:solidFill>
            </a:endParaRPr>
          </a:p>
          <a:p>
            <a:pPr>
              <a:buFont typeface="Wingdings" charset="2"/>
              <a:buChar char="ü"/>
            </a:pP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layer</a:t>
            </a:r>
            <a:r>
              <a:rPr lang="zh-CN" altLang="en-US" dirty="0"/>
              <a:t> </a:t>
            </a:r>
            <a:r>
              <a:rPr lang="en-US" altLang="zh-CN" dirty="0" smtClean="0"/>
              <a:t>filter</a:t>
            </a:r>
            <a:r>
              <a:rPr lang="zh-CN" altLang="en-US" dirty="0" smtClean="0"/>
              <a:t> </a:t>
            </a:r>
            <a:r>
              <a:rPr lang="en-US" altLang="zh-CN" dirty="0"/>
              <a:t>panel,</a:t>
            </a:r>
            <a:r>
              <a:rPr lang="zh-CN" altLang="en-US" dirty="0"/>
              <a:t> </a:t>
            </a:r>
            <a:r>
              <a:rPr lang="en-US" altLang="zh-CN" dirty="0"/>
              <a:t>hide</a:t>
            </a:r>
            <a:r>
              <a:rPr lang="zh-CN" altLang="en-US" dirty="0"/>
              <a:t> </a:t>
            </a:r>
            <a:r>
              <a:rPr lang="en-US" altLang="zh-CN" dirty="0" smtClean="0"/>
              <a:t>table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when</a:t>
            </a:r>
            <a:r>
              <a:rPr lang="zh-CN" altLang="en-US" dirty="0" smtClean="0"/>
              <a:t> </a:t>
            </a:r>
            <a:r>
              <a:rPr lang="en-US" altLang="zh-CN" dirty="0" smtClean="0"/>
              <a:t>document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first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time,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change</a:t>
            </a:r>
            <a:r>
              <a:rPr lang="zh-CN" altLang="en-US" dirty="0" smtClean="0"/>
              <a:t> </a:t>
            </a:r>
            <a:r>
              <a:rPr lang="en-US" altLang="zh-CN" dirty="0" smtClean="0"/>
              <a:t>google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map</a:t>
            </a:r>
            <a:r>
              <a:rPr lang="zh-CN" altLang="en-US" dirty="0" smtClean="0"/>
              <a:t> </a:t>
            </a:r>
            <a:r>
              <a:rPr lang="en-US" altLang="zh-CN" dirty="0" smtClean="0"/>
              <a:t>style</a:t>
            </a:r>
            <a:endParaRPr lang="zh-CN" altLang="en-US" dirty="0" smtClean="0"/>
          </a:p>
          <a:p>
            <a:endParaRPr lang="zh-CN" alt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859" y="2589902"/>
            <a:ext cx="5354074" cy="3200454"/>
          </a:xfrm>
          <a:prstGeom prst="rect">
            <a:avLst/>
          </a:prstGeom>
          <a:effectLst>
            <a:outerShdw blurRad="406400" dist="50800" dir="5400000" algn="ctr" rotWithShape="0">
              <a:srgbClr val="000000">
                <a:alpha val="43137"/>
              </a:srgbClr>
            </a:outerShdw>
          </a:effectLst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688852786"/>
              </p:ext>
            </p:extLst>
          </p:nvPr>
        </p:nvGraphicFramePr>
        <p:xfrm>
          <a:off x="3463317" y="5864772"/>
          <a:ext cx="5003345" cy="8508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1934" y="2627014"/>
            <a:ext cx="5347618" cy="3126230"/>
          </a:xfrm>
          <a:prstGeom prst="rect">
            <a:avLst/>
          </a:prstGeom>
          <a:effectLst>
            <a:outerShdw blurRad="279400"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0" y="6185117"/>
            <a:ext cx="435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hlinkClick r:id="rId10"/>
              </a:rPr>
              <a:t>http://d1vnwxppbc7i9c.cloudfront.net/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99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13" y="297337"/>
            <a:ext cx="9692640" cy="102828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Conclusion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313" y="1579702"/>
            <a:ext cx="5611894" cy="5120642"/>
          </a:xfrm>
        </p:spPr>
        <p:txBody>
          <a:bodyPr/>
          <a:lstStyle/>
          <a:p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 the next steps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status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been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accomplished</a:t>
            </a:r>
            <a:endParaRPr lang="zh-CN" altLang="en-US" dirty="0"/>
          </a:p>
          <a:p>
            <a:endParaRPr lang="zh-CN" altLang="en-US" dirty="0"/>
          </a:p>
          <a:p>
            <a:r>
              <a:rPr lang="en-US" altLang="zh-CN" b="1" dirty="0" smtClean="0"/>
              <a:t>Future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works:</a:t>
            </a:r>
            <a:r>
              <a:rPr lang="zh-CN" altLang="en-US" b="1" dirty="0" smtClean="0"/>
              <a:t> </a:t>
            </a:r>
            <a:endParaRPr lang="zh-CN" altLang="en-US" b="1" dirty="0"/>
          </a:p>
          <a:p>
            <a:r>
              <a:rPr lang="en-US" altLang="zh-CN" dirty="0" smtClean="0"/>
              <a:t>Automatically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switch 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county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zoom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level/</a:t>
            </a:r>
            <a:r>
              <a:rPr lang="zh-CN" altLang="en-US" dirty="0" smtClean="0"/>
              <a:t> </a:t>
            </a:r>
            <a:r>
              <a:rPr lang="en-US" altLang="zh-CN" dirty="0" smtClean="0"/>
              <a:t>Cluster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points</a:t>
            </a:r>
            <a:endParaRPr lang="zh-CN" altLang="en-US" dirty="0" smtClean="0"/>
          </a:p>
          <a:p>
            <a:r>
              <a:rPr lang="en-US" altLang="zh-CN" dirty="0" smtClean="0"/>
              <a:t>Improve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UI</a:t>
            </a:r>
            <a:endParaRPr lang="zh-CN" altLang="en-US" dirty="0" smtClean="0"/>
          </a:p>
          <a:p>
            <a:r>
              <a:rPr lang="en-US" altLang="zh-CN" dirty="0" smtClean="0"/>
              <a:t>Connect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database/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side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programming</a:t>
            </a:r>
            <a:endParaRPr lang="zh-CN" alt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12912" b="2114"/>
          <a:stretch/>
        </p:blipFill>
        <p:spPr>
          <a:xfrm>
            <a:off x="6463862" y="1753122"/>
            <a:ext cx="4524704" cy="2817149"/>
          </a:xfrm>
          <a:prstGeom prst="rect">
            <a:avLst/>
          </a:prstGeom>
          <a:effectLst>
            <a:outerShdw blurRad="393700" dist="50800" dir="5400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975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853</TotalTime>
  <Words>360</Words>
  <Application>Microsoft Macintosh PowerPoint</Application>
  <PresentationFormat>Widescreen</PresentationFormat>
  <Paragraphs>52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</vt:lpstr>
      <vt:lpstr>Century Schoolbook</vt:lpstr>
      <vt:lpstr>Mangal</vt:lpstr>
      <vt:lpstr>Wingdings</vt:lpstr>
      <vt:lpstr>Wingdings 2</vt:lpstr>
      <vt:lpstr>宋体</vt:lpstr>
      <vt:lpstr>Arial</vt:lpstr>
      <vt:lpstr>View</vt:lpstr>
      <vt:lpstr>WebGIS Final Project: GeoJobs</vt:lpstr>
      <vt:lpstr>Goals</vt:lpstr>
      <vt:lpstr>Deliverable</vt:lpstr>
      <vt:lpstr>Challenges and Solutions</vt:lpstr>
      <vt:lpstr>Challenges and Solutions</vt:lpstr>
      <vt:lpstr>Challenges and Solutions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WebGIS Final Project: GeoJobs</dc:title>
  <dc:creator>Microsoft Office User</dc:creator>
  <cp:lastModifiedBy>Microsoft Office User</cp:lastModifiedBy>
  <cp:revision>25</cp:revision>
  <dcterms:created xsi:type="dcterms:W3CDTF">2017-05-02T02:53:41Z</dcterms:created>
  <dcterms:modified xsi:type="dcterms:W3CDTF">2017-05-02T17:07:14Z</dcterms:modified>
</cp:coreProperties>
</file>

<file path=docProps/thumbnail.jpeg>
</file>